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読書状況</c:v>
                </c:pt>
              </c:strCache>
            </c:strRef>
          </c:tx>
          <c:spPr>
            <a:solidFill>
              <a:schemeClr val="accent1"/>
            </a:solidFill>
            <a:ln w="9525" cap="flat">
              <a:solidFill>
                <a:srgbClr val="F9F9F9"/>
              </a:solidFill>
              <a:prstDash val="solid"/>
              <a:round/>
            </a:ln>
            <a:effectLst/>
          </c:spPr>
          <c:dPt>
            <c:idx val="0"/>
            <c:bubble3D val="0"/>
            <c:spPr>
              <a:solidFill>
                <a:srgbClr val="C5283D"/>
              </a:solidFill>
              <a:effectLst/>
            </c:spPr>
          </c:dPt>
          <c:dPt>
            <c:idx val="1"/>
            <c:bubble3D val="0"/>
            <c:spPr>
              <a:solidFill>
                <a:srgbClr val="E2E8F0"/>
              </a:solidFill>
              <a:effectLst/>
            </c:spPr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0%" sourceLinked="0"/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</c:dLbls>
          <c:cat>
            <c:strRef>
              <c:f>Sheet1!$A$2:$A$3</c:f>
              <c:strCache>
                <c:ptCount val="2"/>
                <c:pt idx="0">
                  <c:v>読まない</c:v>
                </c:pt>
                <c:pt idx="1">
                  <c:v>読む</c:v>
                </c:pt>
              </c:strCache>
            </c:strRef>
          </c:cat>
          <c:val>
            <c:numRef>
              <c:f>Sheet1!$B$2:$B$3</c:f>
              <c:numCache>
                <c:ptCount val="2"/>
                <c:pt idx="0">
                  <c:v>62.6</c:v>
                </c:pt>
                <c:pt idx="1">
                  <c:v>37.4</c:v>
                </c:pt>
              </c:numCache>
            </c:numRef>
          </c:val>
        </c:ser>
        <c:firstSliceAng val="0"/>
      </c:pieChart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利用率</c:v>
                </c:pt>
              </c:strCache>
            </c:strRef>
          </c:tx>
          <c:spPr>
            <a:solidFill>
              <a:srgbClr val="1E2761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Sheet1!$A$2:$A$6</c:f>
              <c:multiLvlStrCache>
                <c:ptCount val="5"/>
                <c:lvl>
                  <c:pt idx="0">
                    <c:v>2020年</c:v>
                  </c:pt>
                  <c:pt idx="1">
                    <c:v>2021年</c:v>
                  </c:pt>
                  <c:pt idx="2">
                    <c:v>2022年</c:v>
                  </c:pt>
                  <c:pt idx="3">
                    <c:v>2023年</c:v>
                  </c:pt>
                  <c:pt idx="4">
                    <c:v>2024年</c:v>
                  </c:pt>
                </c:lvl>
              </c:multiLvlStrCache>
            </c:multiLvl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14.2</c:v>
                </c:pt>
                <c:pt idx="1">
                  <c:v>14.4</c:v>
                </c:pt>
                <c:pt idx="2">
                  <c:v>15.7</c:v>
                </c:pt>
                <c:pt idx="3">
                  <c:v>16.8</c:v>
                </c:pt>
                <c:pt idx="4">
                  <c:v>17.2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E2E8F0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>
</file>

<file path=ppt/media/MASTER_SLIDE-image-3.png>
</file>

<file path=ppt/media/image-1002-1.png>
</file>

<file path=ppt/media/image-1002-2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3" Type="http://schemas.openxmlformats.org/officeDocument/2006/relationships/image" Target="../media/MASTER_SLIDE-image-3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curtain_top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457200"/>
          </a:xfrm>
          <a:prstGeom prst="rect">
            <a:avLst/>
          </a:prstGeom>
        </p:spPr>
      </p:pic>
      <p:pic>
        <p:nvPicPr>
          <p:cNvPr id="3" name="Image 1" descr="curtain_bot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86300"/>
            <a:ext cx="9144000" cy="4572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chart" Target="/ppt/charts/chart1.xml"/><Relationship Id="rId2" Type="http://schemas.openxmlformats.org/officeDocument/2006/relationships/chart" Target="/ppt/charts/chart2.xml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09728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直木賞作家・姫野カオルコプロデュース作品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0" y="1645920"/>
            <a:ext cx="91440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5400" b="1" spc="400" kern="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聞き耳アワーシリーズ</a:t>
            </a:r>
            <a:endParaRPr lang="en-US" sz="5400" dirty="0"/>
          </a:p>
        </p:txBody>
      </p:sp>
      <p:sp>
        <p:nvSpPr>
          <p:cNvPr id="4" name="Shape 2"/>
          <p:cNvSpPr/>
          <p:nvPr/>
        </p:nvSpPr>
        <p:spPr>
          <a:xfrm>
            <a:off x="3200400" y="2926080"/>
            <a:ext cx="2743200" cy="137160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38100" dir="2700000">
              <a:srgbClr val="000000">
                <a:alpha val="10000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3200400" y="292608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Kikimimi Hour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９．実施概要 ＆ 公演予定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371600"/>
          <a:ext cx="8229600" cy="914400"/>
        </p:xfrm>
        <a:graphic>
          <a:graphicData uri="http://schemas.openxmlformats.org/drawingml/2006/table">
            <a:tbl>
              <a:tblPr/>
              <a:tblGrid>
                <a:gridCol w="2286000"/>
                <a:gridCol w="5943600"/>
              </a:tblGrid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上映期間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３日間を予定（最終日はマチネのみ）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上演時間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約90分（トークショー込み）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出演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2〜3名（2.5次元俳優を想定）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会場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小規模劇場（100席想定）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公演回数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5回公演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チケット代金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5000円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将来展望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シリーズ化／定期開催（※詳細は調整可能）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marL="91440" marR="91440" marT="45720" marB="45720"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457200" y="3474720"/>
            <a:ext cx="8229600" cy="1188720"/>
          </a:xfrm>
          <a:prstGeom prst="rect">
            <a:avLst/>
          </a:prstGeom>
          <a:solidFill>
            <a:srgbClr val="F8FAFC"/>
          </a:solidFill>
          <a:ln w="25400">
            <a:solidFill>
              <a:srgbClr val="C5283D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57200" y="347472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今後の公演予定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14400" y="384048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【第１弾】 「エンドレス・ラブ」（徳間書店）11月または12月想定</a:t>
            </a:r>
            <a:endParaRPr lang="en-US" sz="14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【第２弾】 「X博士」</a:t>
            </a:r>
            <a:endParaRPr lang="en-US" sz="1400" dirty="0"/>
          </a:p>
          <a:p>
            <a:pPr indent="0" marL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【第３弾】 「探偵物語」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１．企画概要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46304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8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文学を「読む」から「劇場で聴く」へ。</a:t>
            </a:r>
            <a:endParaRPr lang="en-US" sz="2800" dirty="0"/>
          </a:p>
        </p:txBody>
      </p:sp>
      <p:sp>
        <p:nvSpPr>
          <p:cNvPr id="5" name="Text 3"/>
          <p:cNvSpPr/>
          <p:nvPr/>
        </p:nvSpPr>
        <p:spPr>
          <a:xfrm>
            <a:off x="457200" y="2286000"/>
            <a:ext cx="8229600" cy="54864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直木賞作家・姫野カオルコがプロデュース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57200" y="3108960"/>
            <a:ext cx="8229600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新しい文学体験型朗読劇シリーズです。</a:t>
            </a:r>
            <a:endParaRPr lang="en-US" sz="1800" dirty="0"/>
          </a:p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選び抜かれた珠玉の物語を、劇場という空間で声・音・映像とともにQPSSが立体化。</a:t>
            </a:r>
            <a:endParaRPr lang="en-US" sz="1800" dirty="0"/>
          </a:p>
          <a:p>
            <a:pPr indent="0" marL="0">
              <a:lnSpc>
                <a:spcPts val="28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ライブ体験を起点とし、ポッドキャスト・音声配信へと展開、「耳から出会う文学」を日常へ届けます。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２．企画意図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「耳からはじまる文学体験」を劇場で創出させたい。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457200" y="192024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活字離れの現状（1か月に本を1冊も読まない割合）</a:t>
            </a:r>
            <a:endParaRPr lang="en-US" sz="1400" dirty="0"/>
          </a:p>
        </p:txBody>
      </p:sp>
      <p:graphicFrame>
        <p:nvGraphicFramePr>
          <p:cNvPr id="6" name="Chart 0" descr=""/>
          <p:cNvGraphicFramePr/>
          <p:nvPr/>
        </p:nvGraphicFramePr>
        <p:xfrm>
          <a:off x="457200" y="2286000"/>
          <a:ext cx="3657600" cy="21031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7" name="Text 4"/>
          <p:cNvSpPr/>
          <p:nvPr/>
        </p:nvSpPr>
        <p:spPr>
          <a:xfrm>
            <a:off x="457200" y="4389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出典：文化庁『国語に関する世論調査（令和5年度）』</a:t>
            </a:r>
            <a:endParaRPr lang="en-US" sz="1000" dirty="0"/>
          </a:p>
        </p:txBody>
      </p:sp>
      <p:sp>
        <p:nvSpPr>
          <p:cNvPr id="8" name="Text 5"/>
          <p:cNvSpPr/>
          <p:nvPr/>
        </p:nvSpPr>
        <p:spPr>
          <a:xfrm>
            <a:off x="4572000" y="192024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国内ポッドキャスト月間利用率の推移</a:t>
            </a:r>
            <a:endParaRPr lang="en-US" sz="1400" dirty="0"/>
          </a:p>
        </p:txBody>
      </p:sp>
      <p:graphicFrame>
        <p:nvGraphicFramePr>
          <p:cNvPr id="9" name="Chart 1" descr=""/>
          <p:cNvGraphicFramePr/>
          <p:nvPr/>
        </p:nvGraphicFramePr>
        <p:xfrm>
          <a:off x="4572000" y="2286000"/>
          <a:ext cx="4114800" cy="210312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0" name="Text 6"/>
          <p:cNvSpPr/>
          <p:nvPr/>
        </p:nvSpPr>
        <p:spPr>
          <a:xfrm>
            <a:off x="4572000" y="438912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0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出典：株式会社オトナル・株式会社朝日新聞社『ポッドキャスト国内利用実態調査』</a:t>
            </a:r>
            <a:endParaRPr lang="en-US" sz="1000" dirty="0"/>
          </a:p>
        </p:txBody>
      </p:sp>
      <p:sp>
        <p:nvSpPr>
          <p:cNvPr id="11" name="Shape 7"/>
          <p:cNvSpPr/>
          <p:nvPr/>
        </p:nvSpPr>
        <p:spPr>
          <a:xfrm>
            <a:off x="1828800" y="2286000"/>
            <a:ext cx="5486400" cy="914400"/>
          </a:xfrm>
          <a:prstGeom prst="roundRect">
            <a:avLst>
              <a:gd name="adj" fmla="val 10000"/>
            </a:avLst>
          </a:prstGeom>
          <a:solidFill>
            <a:srgbClr val="FFFFFF">
              <a:alpha val="90000"/>
            </a:srgbClr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38100" dir="2700000">
              <a:srgbClr val="000000">
                <a:alpha val="15000"/>
              </a:srgbClr>
            </a:outerShdw>
          </a:effectLst>
        </p:spPr>
      </p:sp>
      <p:sp>
        <p:nvSpPr>
          <p:cNvPr id="12" name="Text 8"/>
          <p:cNvSpPr/>
          <p:nvPr/>
        </p:nvSpPr>
        <p:spPr>
          <a:xfrm>
            <a:off x="1828800" y="2286000"/>
            <a:ext cx="5486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活字離れが進む一方で、「聴く時間はある」</a:t>
            </a:r>
            <a:endParaRPr lang="en-US" sz="1800" dirty="0"/>
          </a:p>
          <a:p>
            <a:pPr algn="ctr"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そんな現代人の生活リズムへ。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３．作品コンセプト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2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少し怖くて、少し可笑しくて、なぜか心に残る物語たち。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457200" y="2103120"/>
            <a:ext cx="3657600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0080" y="2286000"/>
            <a:ext cx="3291840" cy="1920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怪談、幻想譚、純文学、珠玉の短編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——ジャンルを横断しながら、耳で聴くとより深く沁みる作品を姫野カオルコが選書。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公演ごとに、違う世界へ迷い込むような感覚へいざなう連作型朗読劇シリーズ。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389120" y="2103120"/>
            <a:ext cx="4297680" cy="2286000"/>
          </a:xfrm>
          <a:prstGeom prst="rect">
            <a:avLst/>
          </a:prstGeom>
          <a:solidFill>
            <a:srgbClr val="1E2761"/>
          </a:solidFill>
          <a:ln/>
          <a:effectLst>
            <a:outerShdw sx="100000" sy="100000" kx="0" ky="0" algn="bl" rotWithShape="0" blurRad="101600" dist="50800" dir="2700000">
              <a:srgbClr val="000000">
                <a:alpha val="2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4572000" y="2194560"/>
            <a:ext cx="3931920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音楽・環境音による没入感ある演出の中、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実力派キャストが朗読。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ポッドキャスト等の「耳だけ」とは異なる、</a:t>
            </a:r>
            <a:endParaRPr lang="en-US" sz="15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劇場空間ならではの【ライブ体験】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４．直木賞作家「姫野カオルコ」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57200" y="1463040"/>
            <a:ext cx="8229600" cy="310896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1645920"/>
            <a:ext cx="3657600" cy="73152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キュレーターとして参加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4389120" y="1645920"/>
            <a:ext cx="41148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鋭さとユーモア、そして人間の機微を描き続けてきた作家。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本シリーズでは以下を担い、キュレーターとして参加：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・作品選定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・世界観監修</a:t>
            </a:r>
            <a:endParaRPr lang="en-US" sz="1600" dirty="0"/>
          </a:p>
          <a:p>
            <a:pPr lvl="1" marL="685800" indent="-342900">
              <a:lnSpc>
                <a:spcPts val="24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・文学的クオリティ統括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単なる朗読劇ではなく、作家と一緒になって届ける文学レーベルとして展開します。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731520" y="2560320"/>
            <a:ext cx="3108960" cy="1828800"/>
          </a:xfrm>
          <a:prstGeom prst="rect">
            <a:avLst/>
          </a:prstGeom>
          <a:solidFill>
            <a:srgbClr val="E2E8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31520" y="2560320"/>
            <a:ext cx="310896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999999"/>
                </a:solidFill>
              </a:rPr>
              <a:t>Author Image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５．イラストレーター：ラジカル鈴木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457200" y="1463040"/>
            <a:ext cx="3657600" cy="310896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31520" y="1737360"/>
            <a:ext cx="3108960" cy="2560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独特の線と色彩感覚で、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どこか懐かしく、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どこか不穏な幻想世界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を描くイラストレーター。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320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ユーモアと毒気が共存する</a:t>
            </a:r>
            <a:endParaRPr lang="en-US" sz="1800" dirty="0"/>
          </a:p>
          <a:p>
            <a:pPr indent="0" marL="0">
              <a:lnSpc>
                <a:spcPts val="320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ビジュアルは、文学と深く響き合う。</a:t>
            </a:r>
            <a:endParaRPr lang="en-US" sz="1800" dirty="0"/>
          </a:p>
        </p:txBody>
      </p:sp>
      <p:sp>
        <p:nvSpPr>
          <p:cNvPr id="6" name="Shape 4"/>
          <p:cNvSpPr/>
          <p:nvPr/>
        </p:nvSpPr>
        <p:spPr>
          <a:xfrm>
            <a:off x="4389120" y="1463040"/>
            <a:ext cx="4297680" cy="3108960"/>
          </a:xfrm>
          <a:prstGeom prst="rect">
            <a:avLst/>
          </a:prstGeom>
          <a:solidFill>
            <a:srgbClr val="E2E8F0"/>
          </a:solidFill>
          <a:ln w="12700">
            <a:solidFill>
              <a:srgbClr val="CCCCC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389120" y="1463040"/>
            <a:ext cx="42976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dirty="0">
                <a:solidFill>
                  <a:srgbClr val="999999"/>
                </a:solidFill>
              </a:rPr>
              <a:t>Illustration Image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６．QPSSとは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QUOBO PICTURES Screenwriters Studio（QPSS）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1828800"/>
            <a:ext cx="8229600" cy="731520"/>
          </a:xfrm>
          <a:prstGeom prst="rect">
            <a:avLst/>
          </a:prstGeom>
          <a:solidFill>
            <a:srgbClr val="FFFFFF"/>
          </a:solidFill>
          <a:ln/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「物語の力で世界を動かす」知的生産工房。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3657600" y="2743200"/>
            <a:ext cx="50292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映画・ドラマの企画開発から、ゲーム、企業キャラクター開発まで、構成力と創造性であらゆる物語を設計・構築するクリエイティブ集団です。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本シリーズでは、脚本構成・舞台演出設計・音響設計を統括。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文学作品を“舞台言語”へ翻訳する役割を担います。</a:t>
            </a:r>
            <a:endParaRPr lang="en-US" sz="1600" dirty="0"/>
          </a:p>
          <a:p>
            <a:pPr indent="0" marL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pPr indent="0" marL="0">
              <a:lnSpc>
                <a:spcPts val="2400"/>
              </a:lnSpc>
              <a:buNone/>
            </a:pPr>
            <a:r>
              <a:rPr lang="en-US" sz="1600" u="sng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HP：http://www.quobo-pic.com</a:t>
            </a:r>
            <a:endParaRPr lang="en-US" sz="1600" dirty="0"/>
          </a:p>
        </p:txBody>
      </p:sp>
      <p:pic>
        <p:nvPicPr>
          <p:cNvPr id="7" name="Image 0" descr="mix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57200" y="2743200"/>
            <a:ext cx="27432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７．メディア展開 ＆ キャラクター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本公演は単発イベントではなく、継続的なシリーズIPとして展開。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411480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1E2761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57200" y="1920240"/>
            <a:ext cx="4114800" cy="45720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展開予定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640080" y="2468880"/>
            <a:ext cx="384048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劇場朗読公演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ポッドキャスト配信 / 音声アーカイブ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サブスク配信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書籍コラボ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グッズ展開 / オリジナルキャラクター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57200" y="411480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3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聴く文学ブランドとして成長させ、最終的に「映像化」を目指します。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754880" y="1920240"/>
            <a:ext cx="393192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sx="100000" sy="100000" kx="0" ky="0" algn="bl" rotWithShape="0" blurRad="63500" dist="25400" dir="2700000">
              <a:srgbClr val="000000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4754880" y="1920240"/>
            <a:ext cx="3931920" cy="457200"/>
          </a:xfrm>
          <a:prstGeom prst="rect">
            <a:avLst/>
          </a:prstGeom>
          <a:solidFill>
            <a:srgbClr val="C5283D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オリジナルマスコット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4937760" y="2468880"/>
            <a:ext cx="356616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耳を象ったキャラクター「キキミミズク（仮）」。</a:t>
            </a:r>
            <a:endParaRPr lang="en-US" sz="1300" dirty="0"/>
          </a:p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グッズ化やキャラクタービジネスでも展開し、</a:t>
            </a:r>
            <a:endParaRPr lang="en-US" sz="1300" dirty="0"/>
          </a:p>
          <a:p>
            <a:pPr algn="ctr" indent="0" marL="0">
              <a:lnSpc>
                <a:spcPts val="2200"/>
              </a:lnSpc>
              <a:buNone/>
            </a:pPr>
            <a:r>
              <a:rPr lang="en-US" sz="13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新規層の愛着を醸成します。</a:t>
            </a:r>
            <a:endParaRPr lang="en-US" sz="1300" dirty="0"/>
          </a:p>
        </p:txBody>
      </p:sp>
      <p:sp>
        <p:nvSpPr>
          <p:cNvPr id="12" name="Shape 10"/>
          <p:cNvSpPr/>
          <p:nvPr/>
        </p:nvSpPr>
        <p:spPr>
          <a:xfrm>
            <a:off x="5806440" y="3291840"/>
            <a:ext cx="1828800" cy="1097280"/>
          </a:xfrm>
          <a:prstGeom prst="ellipse">
            <a:avLst/>
          </a:prstGeom>
          <a:solidFill>
            <a:srgbClr val="E2E8F0"/>
          </a:solidFill>
          <a:ln/>
        </p:spPr>
      </p:sp>
      <p:sp>
        <p:nvSpPr>
          <p:cNvPr id="13" name="Text 11"/>
          <p:cNvSpPr/>
          <p:nvPr/>
        </p:nvSpPr>
        <p:spPr>
          <a:xfrm>
            <a:off x="5806440" y="3291840"/>
            <a:ext cx="18288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99999"/>
                </a:solidFill>
              </a:rPr>
              <a:t>Mascot Image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indent="0" marL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８．ターゲット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123444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活字から離れていた新規層にも多角的にアプローチします。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6" name="Text 4"/>
          <p:cNvSpPr/>
          <p:nvPr/>
        </p:nvSpPr>
        <p:spPr>
          <a:xfrm>
            <a:off x="45720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文学・小説ファン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「姫野カオルコ氏の選書・監修」でアピール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75488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sx="100000" sy="100000" kx="0" ky="0" algn="bl" rotWithShape="0" blurRad="50800" dist="25400" dir="2700000">
              <a:srgbClr val="000000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475488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若年層・カルチャー層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5488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「2.5次元キャストの起用」でアピール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2286000" y="3200400"/>
            <a:ext cx="4572000" cy="1371600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468880" y="3291840"/>
            <a:ext cx="42062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その他の周辺ターゲット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ポッドキャストリスナー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ミステリー／怪談好き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・ 舞台・朗読劇ファン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聞き耳アワーシリーズ 企画書</dc:title>
  <dc:subject>PptxGenJS Presentation</dc:subject>
  <dc:creator>QPSS</dc:creator>
  <cp:lastModifiedBy>QPSS</cp:lastModifiedBy>
  <cp:revision>1</cp:revision>
  <dcterms:created xsi:type="dcterms:W3CDTF">2026-02-25T16:17:08Z</dcterms:created>
  <dcterms:modified xsi:type="dcterms:W3CDTF">2026-02-25T16:17:08Z</dcterms:modified>
</cp:coreProperties>
</file>